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81" r:id="rId9"/>
    <p:sldId id="261" r:id="rId10"/>
    <p:sldId id="262" r:id="rId11"/>
    <p:sldId id="263" r:id="rId12"/>
    <p:sldId id="279" r:id="rId13"/>
    <p:sldId id="264" r:id="rId14"/>
    <p:sldId id="286" r:id="rId15"/>
    <p:sldId id="287" r:id="rId16"/>
    <p:sldId id="265" r:id="rId17"/>
    <p:sldId id="283" r:id="rId18"/>
    <p:sldId id="266" r:id="rId19"/>
    <p:sldId id="280" r:id="rId20"/>
    <p:sldId id="267" r:id="rId21"/>
    <p:sldId id="282" r:id="rId22"/>
    <p:sldId id="285" r:id="rId23"/>
    <p:sldId id="288" r:id="rId24"/>
    <p:sldId id="270" r:id="rId25"/>
    <p:sldId id="284" r:id="rId26"/>
    <p:sldId id="268" r:id="rId27"/>
    <p:sldId id="269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615"/>
    <a:srgbClr val="4B7EB5"/>
    <a:srgbClr val="412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DDB3-D6ED-5145-8FE9-3C098F1B0AD1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5064-EA42-534F-83BE-4987868935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DDB3-D6ED-5145-8FE9-3C098F1B0AD1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5064-EA42-534F-83BE-4987868935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DDB3-D6ED-5145-8FE9-3C098F1B0AD1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5064-EA42-534F-83BE-4987868935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DDB3-D6ED-5145-8FE9-3C098F1B0AD1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5064-EA42-534F-83BE-4987868935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DDB3-D6ED-5145-8FE9-3C098F1B0AD1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5064-EA42-534F-83BE-4987868935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DDB3-D6ED-5145-8FE9-3C098F1B0AD1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5064-EA42-534F-83BE-4987868935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DDB3-D6ED-5145-8FE9-3C098F1B0AD1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5064-EA42-534F-83BE-4987868935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DDB3-D6ED-5145-8FE9-3C098F1B0AD1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5064-EA42-534F-83BE-4987868935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DDB3-D6ED-5145-8FE9-3C098F1B0AD1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5064-EA42-534F-83BE-4987868935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DDB3-D6ED-5145-8FE9-3C098F1B0AD1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5064-EA42-534F-83BE-4987868935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DDB3-D6ED-5145-8FE9-3C098F1B0AD1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5064-EA42-534F-83BE-4987868935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8DDB3-D6ED-5145-8FE9-3C098F1B0AD1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5064-EA42-534F-83BE-4987868935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CF-Keep-5-In-Kansas-Presen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" y="881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CF-Keep-5-In-Kansas-Presentation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CF-Keep-5-In-Kansas-Presentation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CF-Keep-5-In-Kansas-Presentation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CF-Keep-5-In-Kansas-Presentation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154" y="4523003"/>
            <a:ext cx="704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2" name="Picture 1" descr="KACF-Keep-5-In-Kansas-Presentation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CF-Keep-5-In-Kansas-Presentation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9B5978-70BB-1675-CE1E-1C8D845D055A}"/>
              </a:ext>
            </a:extLst>
          </p:cNvPr>
          <p:cNvSpPr/>
          <p:nvPr/>
        </p:nvSpPr>
        <p:spPr>
          <a:xfrm>
            <a:off x="737858" y="3105338"/>
            <a:ext cx="7668284" cy="27884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C2636-DA34-92DC-2D8E-308992D1D3D7}"/>
              </a:ext>
            </a:extLst>
          </p:cNvPr>
          <p:cNvSpPr txBox="1"/>
          <p:nvPr/>
        </p:nvSpPr>
        <p:spPr>
          <a:xfrm>
            <a:off x="1027567" y="3856776"/>
            <a:ext cx="7378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$23.3 billion by 2032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CF-Keep-5-In-Kansas-Presentation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452" y="611642"/>
            <a:ext cx="8676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Asap"/>
                <a:ea typeface="+mj-ea"/>
                <a:cs typeface="Asap"/>
              </a:rPr>
              <a:t>5% of the </a:t>
            </a:r>
            <a:r>
              <a:rPr lang="en-US" sz="4800" b="1" dirty="0">
                <a:solidFill>
                  <a:srgbClr val="FFFFFF"/>
                </a:solidFill>
                <a:latin typeface="Asap"/>
                <a:ea typeface="+mj-ea"/>
                <a:cs typeface="Asap"/>
              </a:rPr>
              <a:t>TOW in [COUNTY]</a:t>
            </a:r>
            <a:endParaRPr lang="en-US" sz="4800" b="1" dirty="0">
              <a:solidFill>
                <a:srgbClr val="FFFFFF"/>
              </a:solidFill>
              <a:latin typeface="Asap"/>
              <a:cs typeface="Asap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527" y="3692975"/>
            <a:ext cx="7470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  <a:latin typeface="Asap"/>
                <a:cs typeface="Asap"/>
              </a:rPr>
              <a:t>$[XX] million</a:t>
            </a:r>
            <a:r>
              <a:rPr lang="en-US" sz="2400" b="1" dirty="0">
                <a:solidFill>
                  <a:srgbClr val="FFFFFF"/>
                </a:solidFill>
                <a:latin typeface="Asap"/>
                <a:cs typeface="Asap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sap"/>
                <a:cs typeface="Asap"/>
              </a:rPr>
              <a:t>by</a:t>
            </a:r>
            <a:r>
              <a:rPr lang="en-US" sz="240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3500" b="1" dirty="0">
                <a:solidFill>
                  <a:srgbClr val="FFFFFF"/>
                </a:solidFill>
                <a:latin typeface="Asap"/>
                <a:cs typeface="Asap"/>
              </a:rPr>
              <a:t>2023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Georgia"/>
            </a:endParaRPr>
          </a:p>
          <a:p>
            <a:pPr algn="ctr"/>
            <a:r>
              <a:rPr lang="en-US" sz="3500" b="1" dirty="0">
                <a:solidFill>
                  <a:srgbClr val="FFFFFF"/>
                </a:solidFill>
                <a:latin typeface="Asap"/>
                <a:cs typeface="Asap"/>
              </a:rPr>
              <a:t>$[XX thousand/million]</a:t>
            </a:r>
            <a:r>
              <a:rPr lang="en-US" sz="240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sap"/>
                <a:cs typeface="Asap"/>
              </a:rPr>
              <a:t>by</a:t>
            </a:r>
            <a:r>
              <a:rPr lang="en-US" sz="240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3500" b="1" dirty="0">
                <a:solidFill>
                  <a:srgbClr val="FFFFFF"/>
                </a:solidFill>
                <a:latin typeface="Asap"/>
                <a:cs typeface="Asap"/>
              </a:rPr>
              <a:t>2075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CF-Keep-5-In-Kansas-Presentation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956" y="353991"/>
            <a:ext cx="8652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sap"/>
                <a:cs typeface="Asap"/>
              </a:rPr>
              <a:t>Keeping 5% in [COUNTY] </a:t>
            </a:r>
            <a:r>
              <a:rPr lang="en-US" sz="4000" dirty="0">
                <a:solidFill>
                  <a:schemeClr val="bg1"/>
                </a:solidFill>
                <a:latin typeface="Asap"/>
                <a:cs typeface="Asap"/>
              </a:rPr>
              <a:t>can make  a significant difference in the future of our communities.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CF-Keep-5-In-Kansas-Presentation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CF-Keep-5-In-Kansas-Presentation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ACF-Keep-5-In-Kansas-Present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CF-Keep-5-In-Kansas-Presentation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CF-Keep-5-In-Kansas-Presentation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ACF-Keep-5-In-Kansas-Presentation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ACF-Keep-5-In-Kansas-Presentation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20628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sap"/>
                <a:cs typeface="Asap"/>
              </a:rPr>
              <a:t>About </a:t>
            </a:r>
            <a:r>
              <a:rPr lang="en-US" sz="4800" b="1" dirty="0">
                <a:solidFill>
                  <a:schemeClr val="bg1"/>
                </a:solidFill>
                <a:latin typeface="Asap"/>
                <a:cs typeface="Asap"/>
              </a:rPr>
              <a:t>[community foundation name]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956" y="3099757"/>
            <a:ext cx="8643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4B7EB5"/>
                </a:solidFill>
                <a:latin typeface="Poly"/>
                <a:cs typeface="Poly"/>
              </a:rPr>
              <a:t>[Place for community foundations to enter information about themselves, e.g., their logo/tagline, mission statement, when/how they were founded, etc.]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CF-Keep-5-In-Kansas-Presentation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ACF-Keep-5-In-Kansas-Presentation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85" y="1949165"/>
            <a:ext cx="7810756" cy="195155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4B7EB5"/>
                </a:solidFill>
                <a:latin typeface="Asap"/>
                <a:cs typeface="Asap"/>
              </a:rPr>
              <a:t>In recent years, the [community foundation] has awarded grants to:</a:t>
            </a:r>
            <a:endParaRPr lang="en-US" sz="4800" dirty="0">
              <a:solidFill>
                <a:srgbClr val="4B7EB5"/>
              </a:solidFill>
              <a:latin typeface="Asap"/>
              <a:cs typeface="Asap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785" y="4296693"/>
            <a:ext cx="78107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12A15"/>
                </a:solidFill>
                <a:latin typeface="Poly"/>
                <a:cs typeface="Poly"/>
              </a:rPr>
              <a:t>[Examples of orgs/projects/causes supported by local CF]</a:t>
            </a:r>
          </a:p>
          <a:p>
            <a:r>
              <a:rPr lang="en-US" sz="2000" dirty="0">
                <a:solidFill>
                  <a:srgbClr val="412A15"/>
                </a:solidFill>
                <a:latin typeface="Poly"/>
                <a:cs typeface="Poly"/>
              </a:rPr>
              <a:t>[Possibly place for a testimonial]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643" y="368362"/>
            <a:ext cx="8808358" cy="47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sap"/>
                <a:cs typeface="Asap"/>
              </a:rPr>
              <a:t>Local Impact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CF-Keep-5-In-Kansas-Presentation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CF-Keep-5-In-Kansas-Presentation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CF-Keep-5-In-Kansas-Presentation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CF-Keep-5-In-Kansas-Presentation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CF-Keep-5-In-Kansas-Presentati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CF-Keep-5-In-Kansas-Presentation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CF-Keep-5-In-Kansas-Presentation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4250"/>
            <a:ext cx="8229600" cy="1547464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sap"/>
                <a:cs typeface="Asap"/>
              </a:rPr>
              <a:t>Together, we can make a bright future for the people who call </a:t>
            </a:r>
            <a:r>
              <a:rPr lang="en-US" sz="3600" b="1" dirty="0">
                <a:solidFill>
                  <a:schemeClr val="bg1"/>
                </a:solidFill>
                <a:latin typeface="Asap"/>
                <a:cs typeface="Asap"/>
              </a:rPr>
              <a:t>[city/county/region]</a:t>
            </a:r>
            <a:r>
              <a:rPr lang="en-US" sz="3600" dirty="0">
                <a:solidFill>
                  <a:schemeClr val="bg1"/>
                </a:solidFill>
                <a:latin typeface="Asap"/>
                <a:cs typeface="Asap"/>
              </a:rPr>
              <a:t> home.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CF-Keep-5-In-Kansas-Presentation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CF-Keep-5-In-Kansas-Presentation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CF-Keep-5-In-Kansas-Presentat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5ECC20-FC85-146D-0300-09D4BFA36677}"/>
              </a:ext>
            </a:extLst>
          </p:cNvPr>
          <p:cNvSpPr/>
          <p:nvPr/>
        </p:nvSpPr>
        <p:spPr>
          <a:xfrm>
            <a:off x="1312752" y="4010683"/>
            <a:ext cx="6518496" cy="15300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DBD61C-408E-DB30-7930-8E8F5F79AAD5}"/>
              </a:ext>
            </a:extLst>
          </p:cNvPr>
          <p:cNvSpPr txBox="1"/>
          <p:nvPr/>
        </p:nvSpPr>
        <p:spPr>
          <a:xfrm>
            <a:off x="2113984" y="4094170"/>
            <a:ext cx="60115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$466.7 Billion by 2032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$3.5 Trillion by 2075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CF-Keep-5-In-Kansas-Presentation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60"/>
            <a:ext cx="8229600" cy="1698739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Asap"/>
                <a:cs typeface="Asap"/>
              </a:rPr>
              <a:t>TOW potential for</a:t>
            </a:r>
            <a:br>
              <a:rPr lang="en-US" sz="4800" dirty="0">
                <a:solidFill>
                  <a:schemeClr val="bg1"/>
                </a:solidFill>
                <a:latin typeface="Asap"/>
                <a:cs typeface="Asap"/>
              </a:rPr>
            </a:br>
            <a:r>
              <a:rPr lang="en-US" sz="4800" b="1" dirty="0">
                <a:solidFill>
                  <a:schemeClr val="bg1"/>
                </a:solidFill>
                <a:latin typeface="Asap"/>
                <a:cs typeface="Asap"/>
              </a:rPr>
              <a:t>[county]</a:t>
            </a:r>
            <a:r>
              <a:rPr lang="en-US" sz="4800" dirty="0">
                <a:solidFill>
                  <a:schemeClr val="bg1"/>
                </a:solidFill>
                <a:latin typeface="Asap"/>
                <a:cs typeface="Asap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527" y="3882578"/>
            <a:ext cx="7470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FFFF"/>
                </a:solidFill>
                <a:latin typeface="Asap"/>
                <a:cs typeface="Asap"/>
              </a:rPr>
              <a:t>$[XX thousand/million]</a:t>
            </a:r>
            <a:r>
              <a:rPr lang="en-US" sz="2400" b="1" dirty="0">
                <a:solidFill>
                  <a:srgbClr val="FFFFFF"/>
                </a:solidFill>
                <a:latin typeface="Asap"/>
                <a:cs typeface="Asap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sap"/>
                <a:cs typeface="Asap"/>
              </a:rPr>
              <a:t>by</a:t>
            </a:r>
            <a:r>
              <a:rPr lang="en-US" sz="240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3500" b="1" dirty="0">
                <a:solidFill>
                  <a:srgbClr val="FFFFFF"/>
                </a:solidFill>
                <a:latin typeface="Asap"/>
                <a:cs typeface="Asap"/>
              </a:rPr>
              <a:t>2032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Georgia"/>
            </a:endParaRPr>
          </a:p>
          <a:p>
            <a:pPr algn="ctr"/>
            <a:r>
              <a:rPr lang="en-US" sz="3500" b="1" dirty="0">
                <a:solidFill>
                  <a:srgbClr val="FFFFFF"/>
                </a:solidFill>
                <a:latin typeface="Asap"/>
                <a:cs typeface="Asap"/>
              </a:rPr>
              <a:t>$[XX thousand/million]</a:t>
            </a:r>
            <a:r>
              <a:rPr lang="en-US" sz="240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sap"/>
                <a:cs typeface="Asap"/>
              </a:rPr>
              <a:t>by</a:t>
            </a:r>
            <a:r>
              <a:rPr lang="en-US" sz="240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3500" b="1" dirty="0">
                <a:solidFill>
                  <a:srgbClr val="FFFFFF"/>
                </a:solidFill>
                <a:latin typeface="Asap"/>
                <a:cs typeface="Asap"/>
              </a:rPr>
              <a:t>2075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CF-Keep-5-In-Kansas-Presentation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CF-Keep-5-In-Kansas-Presentatio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CF-Keep-5-In-Kansas-Presentation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CF-Keep-5-In-Kansas-Presentation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E4D0978A6C3D40A0641644680F4AED" ma:contentTypeVersion="16" ma:contentTypeDescription="Create a new document." ma:contentTypeScope="" ma:versionID="f9cb0296d53356c8a40a051021b7d0c3">
  <xsd:schema xmlns:xsd="http://www.w3.org/2001/XMLSchema" xmlns:xs="http://www.w3.org/2001/XMLSchema" xmlns:p="http://schemas.microsoft.com/office/2006/metadata/properties" xmlns:ns2="e0e9909c-eb4f-4c55-8655-624e04c191da" xmlns:ns3="443378cd-c158-4f75-9c74-16a40b3267e8" targetNamespace="http://schemas.microsoft.com/office/2006/metadata/properties" ma:root="true" ma:fieldsID="c4c54f65f41f8acbff0c5e7c0df30979" ns2:_="" ns3:_="">
    <xsd:import namespace="e0e9909c-eb4f-4c55-8655-624e04c191da"/>
    <xsd:import namespace="443378cd-c158-4f75-9c74-16a40b3267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InNeon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9909c-eb4f-4c55-8655-624e04c19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3036e23-acf3-470f-b3bf-954d520f08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InNeon" ma:index="18" nillable="true" ma:displayName="In Neon" ma:default="0" ma:format="Dropdown" ma:internalName="InNeon">
      <xsd:simpleType>
        <xsd:restriction base="dms:Boolea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378cd-c158-4f75-9c74-16a40b3267e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2c86147-e247-4a5e-b04c-1fde2bb16ec8}" ma:internalName="TaxCatchAll" ma:showField="CatchAllData" ma:web="443378cd-c158-4f75-9c74-16a40b3267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BCED3-3E83-42F1-B2DC-FCBE5E4459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DD408F-3023-4D43-9CFF-0CE194F03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e9909c-eb4f-4c55-8655-624e04c191da"/>
    <ds:schemaRef ds:uri="443378cd-c158-4f75-9c74-16a40b326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178</Words>
  <Application>Microsoft Office PowerPoint</Application>
  <PresentationFormat>On-screen Show (4:3)</PresentationFormat>
  <Paragraphs>21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Asap</vt:lpstr>
      <vt:lpstr>Calibri</vt:lpstr>
      <vt:lpstr>Georgia</vt:lpstr>
      <vt:lpstr>Poly</vt:lpstr>
      <vt:lpstr>Office Theme</vt:lpstr>
      <vt:lpstr>PowerPoint Presentation</vt:lpstr>
      <vt:lpstr>PowerPoint Presentation</vt:lpstr>
      <vt:lpstr>PowerPoint Presentation</vt:lpstr>
      <vt:lpstr>PowerPoint Presentation</vt:lpstr>
      <vt:lpstr>TOW potential for [county]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recent years, the [community foundation] has awarded grants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Together, we can make a bright future for the people who call [city/county/region] home. </vt:lpstr>
      <vt:lpstr>PowerPoint Presentation</vt:lpstr>
      <vt:lpstr>PowerPoint Presentation</vt:lpstr>
    </vt:vector>
  </TitlesOfParts>
  <Company>New Boston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Paige</dc:creator>
  <cp:lastModifiedBy>Christy Tustin</cp:lastModifiedBy>
  <cp:revision>28</cp:revision>
  <dcterms:created xsi:type="dcterms:W3CDTF">2013-08-20T15:52:42Z</dcterms:created>
  <dcterms:modified xsi:type="dcterms:W3CDTF">2025-02-21T16:58:11Z</dcterms:modified>
</cp:coreProperties>
</file>